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006600"/>
    <a:srgbClr val="660066"/>
    <a:srgbClr val="663300"/>
    <a:srgbClr val="66CCFF"/>
    <a:srgbClr val="CC00FF"/>
    <a:srgbClr val="003399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380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E79E1-F8AA-40A3-A791-1ACC92F1BA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F7280-D930-4428-B778-262BFCD5D4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1C95C3-9961-45BB-AE18-BE56A57C42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456DC-4F4A-4A24-971B-25FC9C54BF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AB5C3-E385-44D9-AF16-8C9393F8DD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6A5AFA-633A-4C0D-A473-B1EFC2884B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16A39-FBEF-471B-940D-DA1D89ED21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91725-EDAB-417B-9D64-F25EBE027C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DA59F-259D-4814-A34F-D2A6715851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82530-2A90-401A-B49D-662E2747D1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C284D-E26C-46D9-A59D-C3FC8F7586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  <a:endParaRPr lang="en-US" smtClean="0"/>
          </a:p>
          <a:p>
            <a:pPr lvl="1"/>
            <a:r>
              <a:rPr lang="he-IL" smtClean="0"/>
              <a:t>רמה שנייה</a:t>
            </a:r>
            <a:endParaRPr lang="en-US" smtClean="0"/>
          </a:p>
          <a:p>
            <a:pPr lvl="2"/>
            <a:r>
              <a:rPr lang="he-IL" smtClean="0"/>
              <a:t>רמה שלישית</a:t>
            </a:r>
            <a:endParaRPr lang="en-US" smtClean="0"/>
          </a:p>
          <a:p>
            <a:pPr lvl="3"/>
            <a:r>
              <a:rPr lang="he-IL" smtClean="0"/>
              <a:t>רמה רביעית</a:t>
            </a:r>
            <a:endParaRPr lang="en-US" smtClean="0"/>
          </a:p>
          <a:p>
            <a:pPr lvl="4"/>
            <a:r>
              <a:rPr lang="he-IL" smtClean="0"/>
              <a:t>רמה חמישית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8AD5E1F-9B1F-4D81-8BB2-96EB63A5EE0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thumbs_archibarim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388350" y="0"/>
            <a:ext cx="755650" cy="755650"/>
          </a:xfrm>
          <a:prstGeom prst="rect">
            <a:avLst/>
          </a:prstGeom>
          <a:noFill/>
        </p:spPr>
      </p:pic>
      <p:pic>
        <p:nvPicPr>
          <p:cNvPr id="1032" name="Picture 8" descr="Galbital_Whit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4925" y="115888"/>
            <a:ext cx="1009650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900113" y="1125538"/>
            <a:ext cx="441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/>
            <a:r>
              <a:rPr lang="he-IL" sz="4000" b="1" dirty="0"/>
              <a:t>איתור תיקים </a:t>
            </a:r>
            <a:r>
              <a:rPr lang="he-IL" sz="4000" b="1" dirty="0" smtClean="0"/>
              <a:t>בארכיון</a:t>
            </a:r>
            <a:endParaRPr lang="he-IL" sz="4000" b="1" dirty="0"/>
          </a:p>
        </p:txBody>
      </p:sp>
      <p:pic>
        <p:nvPicPr>
          <p:cNvPr id="2054" name="Picture 6" descr="DSC_006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2205038"/>
            <a:ext cx="2228850" cy="3963987"/>
          </a:xfrm>
          <a:prstGeom prst="rect">
            <a:avLst/>
          </a:prstGeom>
          <a:noFill/>
        </p:spPr>
      </p:pic>
      <p:sp>
        <p:nvSpPr>
          <p:cNvPr id="6" name="מלבן 5"/>
          <p:cNvSpPr/>
          <p:nvPr/>
        </p:nvSpPr>
        <p:spPr bwMode="auto">
          <a:xfrm>
            <a:off x="8143900" y="0"/>
            <a:ext cx="1000100" cy="92867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537034" y="785794"/>
            <a:ext cx="6345006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/>
            <a:r>
              <a:rPr lang="he-IL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הצורך</a:t>
            </a:r>
          </a:p>
          <a:p>
            <a:pPr algn="r" rtl="1">
              <a:lnSpc>
                <a:spcPct val="125000"/>
              </a:lnSpc>
            </a:pPr>
            <a:r>
              <a:rPr lang="he-IL" dirty="0"/>
              <a:t>שלב א –</a:t>
            </a:r>
            <a:r>
              <a:rPr lang="he-IL" dirty="0" err="1"/>
              <a:t> אי</a:t>
            </a:r>
            <a:r>
              <a:rPr lang="he-IL" dirty="0"/>
              <a:t>תור וזיהוי תיקים נעדרים או תיקים שהושמו באיתור לא נכון</a:t>
            </a:r>
          </a:p>
          <a:p>
            <a:pPr algn="r" rtl="1">
              <a:lnSpc>
                <a:spcPct val="125000"/>
              </a:lnSpc>
            </a:pPr>
            <a:r>
              <a:rPr lang="he-IL" dirty="0"/>
              <a:t>שלב ב </a:t>
            </a:r>
            <a:r>
              <a:rPr lang="he-IL" dirty="0" smtClean="0"/>
              <a:t>- </a:t>
            </a:r>
            <a:r>
              <a:rPr lang="he-IL" dirty="0"/>
              <a:t>ניהול איתורים, ליקוטים ותנועת תיקים באמצעות תגי </a:t>
            </a:r>
            <a:r>
              <a:rPr lang="en-US" dirty="0"/>
              <a:t>RFID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492500" y="1936750"/>
            <a:ext cx="4619625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/>
            <a:r>
              <a:rPr lang="he-IL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הדרך</a:t>
            </a:r>
          </a:p>
          <a:p>
            <a:pPr algn="r" rtl="1">
              <a:lnSpc>
                <a:spcPct val="125000"/>
              </a:lnSpc>
            </a:pPr>
            <a:r>
              <a:rPr lang="he-IL">
                <a:solidFill>
                  <a:srgbClr val="003399"/>
                </a:solidFill>
              </a:rPr>
              <a:t>התקנת מערכת </a:t>
            </a:r>
            <a:r>
              <a:rPr lang="en-US">
                <a:solidFill>
                  <a:srgbClr val="003399"/>
                </a:solidFill>
              </a:rPr>
              <a:t>RFID</a:t>
            </a:r>
            <a:r>
              <a:rPr lang="he-IL">
                <a:solidFill>
                  <a:srgbClr val="003399"/>
                </a:solidFill>
              </a:rPr>
              <a:t> על "כלוב " או כלובים אחדים</a:t>
            </a:r>
          </a:p>
          <a:p>
            <a:pPr algn="r" rtl="1">
              <a:lnSpc>
                <a:spcPct val="125000"/>
              </a:lnSpc>
            </a:pPr>
            <a:r>
              <a:rPr lang="he-IL">
                <a:solidFill>
                  <a:srgbClr val="003399"/>
                </a:solidFill>
              </a:rPr>
              <a:t>הפעלת כלוב </a:t>
            </a:r>
            <a:r>
              <a:rPr lang="en-US">
                <a:solidFill>
                  <a:srgbClr val="003399"/>
                </a:solidFill>
              </a:rPr>
              <a:t>RFID</a:t>
            </a:r>
            <a:r>
              <a:rPr lang="he-IL">
                <a:solidFill>
                  <a:srgbClr val="003399"/>
                </a:solidFill>
              </a:rPr>
              <a:t> על מלגזה </a:t>
            </a:r>
          </a:p>
          <a:p>
            <a:pPr algn="r" rtl="1">
              <a:lnSpc>
                <a:spcPct val="125000"/>
              </a:lnSpc>
            </a:pPr>
            <a:r>
              <a:rPr lang="he-IL">
                <a:solidFill>
                  <a:srgbClr val="003399"/>
                </a:solidFill>
              </a:rPr>
              <a:t>תנועה באיזורי חיפוש </a:t>
            </a:r>
          </a:p>
          <a:p>
            <a:pPr algn="r" rtl="1">
              <a:lnSpc>
                <a:spcPct val="125000"/>
              </a:lnSpc>
            </a:pPr>
            <a:r>
              <a:rPr lang="he-IL">
                <a:solidFill>
                  <a:srgbClr val="003399"/>
                </a:solidFill>
              </a:rPr>
              <a:t>זיהוי ואיתור תיקיות מתויגות</a:t>
            </a:r>
            <a:endParaRPr lang="en-US">
              <a:solidFill>
                <a:srgbClr val="003399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86181" y="3881438"/>
            <a:ext cx="7140160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/>
            <a:r>
              <a:rPr lang="he-IL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איך עושים זאת הלכה למעשה?</a:t>
            </a:r>
          </a:p>
          <a:p>
            <a:pPr algn="r" rtl="1">
              <a:lnSpc>
                <a:spcPct val="125000"/>
              </a:lnSpc>
            </a:pPr>
            <a:r>
              <a:rPr lang="he-IL" dirty="0">
                <a:solidFill>
                  <a:srgbClr val="660066"/>
                </a:solidFill>
              </a:rPr>
              <a:t>הדפסת מדבקה כולל צריבת ושיוך  </a:t>
            </a:r>
            <a:r>
              <a:rPr lang="en-US" dirty="0">
                <a:solidFill>
                  <a:srgbClr val="660066"/>
                </a:solidFill>
              </a:rPr>
              <a:t>TAG ID</a:t>
            </a:r>
            <a:r>
              <a:rPr lang="he-IL" dirty="0">
                <a:solidFill>
                  <a:srgbClr val="660066"/>
                </a:solidFill>
              </a:rPr>
              <a:t> למספר או פרמטר זיהוי מוביל.</a:t>
            </a:r>
          </a:p>
          <a:p>
            <a:pPr algn="r" rtl="1">
              <a:lnSpc>
                <a:spcPct val="125000"/>
              </a:lnSpc>
            </a:pPr>
            <a:r>
              <a:rPr lang="he-IL" dirty="0">
                <a:solidFill>
                  <a:srgbClr val="660066"/>
                </a:solidFill>
              </a:rPr>
              <a:t>תיוג כל תיקיה שחוזרת מהלקוח באמצעות מדבקה משולבת הכוללת תג </a:t>
            </a:r>
            <a:r>
              <a:rPr lang="en-US" dirty="0">
                <a:solidFill>
                  <a:srgbClr val="660066"/>
                </a:solidFill>
              </a:rPr>
              <a:t>RFID</a:t>
            </a:r>
            <a:r>
              <a:rPr lang="he-IL" dirty="0">
                <a:solidFill>
                  <a:srgbClr val="660066"/>
                </a:solidFill>
              </a:rPr>
              <a:t>.</a:t>
            </a:r>
          </a:p>
          <a:p>
            <a:pPr algn="r" rtl="1">
              <a:lnSpc>
                <a:spcPct val="125000"/>
              </a:lnSpc>
            </a:pPr>
            <a:r>
              <a:rPr lang="he-IL" dirty="0">
                <a:solidFill>
                  <a:srgbClr val="660066"/>
                </a:solidFill>
              </a:rPr>
              <a:t>בעת חיפוש תיק, יותקן "כלוב" </a:t>
            </a:r>
            <a:r>
              <a:rPr lang="en-US" dirty="0">
                <a:solidFill>
                  <a:srgbClr val="660066"/>
                </a:solidFill>
              </a:rPr>
              <a:t>RFID</a:t>
            </a:r>
            <a:r>
              <a:rPr lang="he-IL" dirty="0">
                <a:solidFill>
                  <a:srgbClr val="660066"/>
                </a:solidFill>
              </a:rPr>
              <a:t> על המלגזה</a:t>
            </a:r>
          </a:p>
          <a:p>
            <a:pPr algn="r" rtl="1">
              <a:lnSpc>
                <a:spcPct val="125000"/>
              </a:lnSpc>
            </a:pPr>
            <a:r>
              <a:rPr lang="he-IL" dirty="0">
                <a:solidFill>
                  <a:srgbClr val="660066"/>
                </a:solidFill>
              </a:rPr>
              <a:t>על מחשב המלגזה </a:t>
            </a:r>
            <a:r>
              <a:rPr lang="he-IL" dirty="0" smtClean="0">
                <a:solidFill>
                  <a:srgbClr val="660066"/>
                </a:solidFill>
              </a:rPr>
              <a:t>מופעלת </a:t>
            </a:r>
            <a:r>
              <a:rPr lang="he-IL" dirty="0">
                <a:solidFill>
                  <a:srgbClr val="660066"/>
                </a:solidFill>
              </a:rPr>
              <a:t>תוכנת האיתור </a:t>
            </a:r>
            <a:r>
              <a:rPr lang="he-IL" dirty="0" smtClean="0">
                <a:solidFill>
                  <a:srgbClr val="660066"/>
                </a:solidFill>
              </a:rPr>
              <a:t>אשר לה מוזן </a:t>
            </a:r>
            <a:r>
              <a:rPr lang="he-IL" dirty="0">
                <a:solidFill>
                  <a:srgbClr val="660066"/>
                </a:solidFill>
              </a:rPr>
              <a:t>מספר התיק הנדרש.</a:t>
            </a:r>
          </a:p>
          <a:p>
            <a:pPr algn="r" rtl="1">
              <a:lnSpc>
                <a:spcPct val="125000"/>
              </a:lnSpc>
            </a:pPr>
            <a:r>
              <a:rPr lang="he-IL" dirty="0">
                <a:solidFill>
                  <a:srgbClr val="660066"/>
                </a:solidFill>
              </a:rPr>
              <a:t>תוכנת האיתור , </a:t>
            </a:r>
            <a:r>
              <a:rPr lang="he-IL" dirty="0" smtClean="0">
                <a:solidFill>
                  <a:srgbClr val="660066"/>
                </a:solidFill>
              </a:rPr>
              <a:t>בשילוב </a:t>
            </a:r>
            <a:r>
              <a:rPr lang="he-IL" dirty="0">
                <a:solidFill>
                  <a:srgbClr val="660066"/>
                </a:solidFill>
              </a:rPr>
              <a:t>התראה קולית </a:t>
            </a:r>
            <a:r>
              <a:rPr lang="he-IL" dirty="0" smtClean="0">
                <a:solidFill>
                  <a:srgbClr val="660066"/>
                </a:solidFill>
              </a:rPr>
              <a:t>מנחה </a:t>
            </a:r>
            <a:r>
              <a:rPr lang="he-IL" dirty="0">
                <a:solidFill>
                  <a:srgbClr val="660066"/>
                </a:solidFill>
              </a:rPr>
              <a:t>את המפעיל </a:t>
            </a:r>
            <a:r>
              <a:rPr lang="he-IL" dirty="0" smtClean="0">
                <a:solidFill>
                  <a:srgbClr val="660066"/>
                </a:solidFill>
              </a:rPr>
              <a:t>למיקום </a:t>
            </a:r>
            <a:r>
              <a:rPr lang="he-IL" dirty="0">
                <a:solidFill>
                  <a:srgbClr val="660066"/>
                </a:solidFill>
              </a:rPr>
              <a:t>התיק הנדרש</a:t>
            </a:r>
          </a:p>
          <a:p>
            <a:pPr algn="r" rtl="1">
              <a:lnSpc>
                <a:spcPct val="125000"/>
              </a:lnSpc>
            </a:pP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7" name="מלבן 6"/>
          <p:cNvSpPr/>
          <p:nvPr/>
        </p:nvSpPr>
        <p:spPr bwMode="auto">
          <a:xfrm>
            <a:off x="8143900" y="0"/>
            <a:ext cx="1000100" cy="92867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/>
      <p:bldP spid="30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285181" y="549275"/>
            <a:ext cx="481413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/>
            <a:r>
              <a:rPr lang="he-IL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בדיקת היתכנות</a:t>
            </a:r>
          </a:p>
          <a:p>
            <a:pPr algn="r" rtl="1">
              <a:lnSpc>
                <a:spcPct val="125000"/>
              </a:lnSpc>
            </a:pPr>
            <a:r>
              <a:rPr lang="he-IL" dirty="0">
                <a:solidFill>
                  <a:srgbClr val="006600"/>
                </a:solidFill>
              </a:rPr>
              <a:t>כחלק מהתהליך, </a:t>
            </a:r>
            <a:r>
              <a:rPr lang="he-IL" dirty="0" smtClean="0">
                <a:solidFill>
                  <a:srgbClr val="006600"/>
                </a:solidFill>
              </a:rPr>
              <a:t>ו</a:t>
            </a:r>
            <a:r>
              <a:rPr lang="he-IL" dirty="0" smtClean="0">
                <a:solidFill>
                  <a:srgbClr val="006600"/>
                </a:solidFill>
              </a:rPr>
              <a:t>כשלב א נבדקה היתכנות </a:t>
            </a:r>
            <a:r>
              <a:rPr lang="he-IL" dirty="0">
                <a:solidFill>
                  <a:srgbClr val="006600"/>
                </a:solidFill>
              </a:rPr>
              <a:t>המערכת.</a:t>
            </a:r>
          </a:p>
          <a:p>
            <a:pPr algn="r" rtl="1">
              <a:lnSpc>
                <a:spcPct val="125000"/>
              </a:lnSpc>
            </a:pPr>
            <a:r>
              <a:rPr lang="he-IL" dirty="0" smtClean="0">
                <a:solidFill>
                  <a:srgbClr val="006600"/>
                </a:solidFill>
              </a:rPr>
              <a:t>כאשר במסגרת </a:t>
            </a:r>
            <a:r>
              <a:rPr lang="he-IL" dirty="0" smtClean="0">
                <a:solidFill>
                  <a:srgbClr val="006600"/>
                </a:solidFill>
              </a:rPr>
              <a:t>מהלך זה </a:t>
            </a:r>
            <a:r>
              <a:rPr lang="he-IL" dirty="0" err="1" smtClean="0">
                <a:solidFill>
                  <a:srgbClr val="006600"/>
                </a:solidFill>
              </a:rPr>
              <a:t>תוייגו</a:t>
            </a:r>
            <a:r>
              <a:rPr lang="he-IL" dirty="0" smtClean="0">
                <a:solidFill>
                  <a:srgbClr val="006600"/>
                </a:solidFill>
              </a:rPr>
              <a:t> תיקים </a:t>
            </a:r>
            <a:r>
              <a:rPr lang="he-IL" dirty="0">
                <a:solidFill>
                  <a:srgbClr val="006600"/>
                </a:solidFill>
              </a:rPr>
              <a:t>רבים .</a:t>
            </a:r>
          </a:p>
          <a:p>
            <a:pPr algn="r" rtl="1">
              <a:lnSpc>
                <a:spcPct val="125000"/>
              </a:lnSpc>
            </a:pPr>
            <a:r>
              <a:rPr lang="he-IL" dirty="0">
                <a:solidFill>
                  <a:srgbClr val="006600"/>
                </a:solidFill>
              </a:rPr>
              <a:t>התיקים הונחו במיקומים </a:t>
            </a:r>
            <a:r>
              <a:rPr lang="he-IL" dirty="0" err="1">
                <a:solidFill>
                  <a:srgbClr val="006600"/>
                </a:solidFill>
              </a:rPr>
              <a:t>ובמיתארי</a:t>
            </a:r>
            <a:r>
              <a:rPr lang="he-IL" dirty="0">
                <a:solidFill>
                  <a:srgbClr val="006600"/>
                </a:solidFill>
              </a:rPr>
              <a:t> חיפוש שונים:</a:t>
            </a:r>
          </a:p>
          <a:p>
            <a:pPr lvl="1" algn="r" rtl="1">
              <a:lnSpc>
                <a:spcPct val="125000"/>
              </a:lnSpc>
              <a:buFont typeface="Arial" pitchFamily="34" charset="0"/>
              <a:buChar char="•"/>
            </a:pPr>
            <a:r>
              <a:rPr lang="he-IL" dirty="0" smtClean="0">
                <a:solidFill>
                  <a:srgbClr val="006600"/>
                </a:solidFill>
              </a:rPr>
              <a:t> 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53286" y="4006850"/>
            <a:ext cx="8739893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/>
            <a:r>
              <a:rPr lang="he-IL" b="1" dirty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תכולת </a:t>
            </a:r>
            <a:r>
              <a:rPr lang="he-IL" b="1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הפתרון:</a:t>
            </a:r>
            <a:endParaRPr lang="he-IL" b="1" dirty="0">
              <a:solidFill>
                <a:srgbClr val="3333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lnSpc>
                <a:spcPct val="125000"/>
              </a:lnSpc>
            </a:pPr>
            <a:r>
              <a:rPr lang="he-IL" dirty="0">
                <a:solidFill>
                  <a:srgbClr val="333333"/>
                </a:solidFill>
              </a:rPr>
              <a:t>זיווד "כלובי" </a:t>
            </a:r>
            <a:r>
              <a:rPr lang="en-US" dirty="0">
                <a:solidFill>
                  <a:srgbClr val="333333"/>
                </a:solidFill>
              </a:rPr>
              <a:t>RFID</a:t>
            </a:r>
            <a:r>
              <a:rPr lang="he-IL" dirty="0">
                <a:solidFill>
                  <a:srgbClr val="333333"/>
                </a:solidFill>
              </a:rPr>
              <a:t> לפי הצורך והדרישה.</a:t>
            </a:r>
          </a:p>
          <a:p>
            <a:pPr algn="r" rtl="1">
              <a:lnSpc>
                <a:spcPct val="125000"/>
              </a:lnSpc>
            </a:pPr>
            <a:r>
              <a:rPr lang="he-IL" dirty="0">
                <a:solidFill>
                  <a:srgbClr val="333333"/>
                </a:solidFill>
              </a:rPr>
              <a:t>תכולת </a:t>
            </a:r>
            <a:r>
              <a:rPr lang="he-IL" dirty="0" smtClean="0">
                <a:solidFill>
                  <a:srgbClr val="333333"/>
                </a:solidFill>
              </a:rPr>
              <a:t>כלוב: </a:t>
            </a:r>
            <a:r>
              <a:rPr lang="he-IL" dirty="0">
                <a:solidFill>
                  <a:srgbClr val="333333"/>
                </a:solidFill>
              </a:rPr>
              <a:t>מערכת קריאה, מערך אנטנות, אביזרי ואמצעי התקנה, </a:t>
            </a:r>
            <a:r>
              <a:rPr lang="he-IL" dirty="0" smtClean="0">
                <a:solidFill>
                  <a:srgbClr val="333333"/>
                </a:solidFill>
              </a:rPr>
              <a:t>מחשב מוקשח - </a:t>
            </a:r>
            <a:r>
              <a:rPr lang="he-IL" dirty="0" smtClean="0">
                <a:solidFill>
                  <a:srgbClr val="333333"/>
                </a:solidFill>
              </a:rPr>
              <a:t>מסך </a:t>
            </a:r>
            <a:r>
              <a:rPr lang="he-IL" dirty="0">
                <a:solidFill>
                  <a:srgbClr val="333333"/>
                </a:solidFill>
              </a:rPr>
              <a:t>(</a:t>
            </a:r>
            <a:r>
              <a:rPr lang="he-IL" dirty="0" err="1">
                <a:solidFill>
                  <a:srgbClr val="333333"/>
                </a:solidFill>
              </a:rPr>
              <a:t>7-10</a:t>
            </a:r>
            <a:r>
              <a:rPr lang="he-IL" dirty="0">
                <a:solidFill>
                  <a:srgbClr val="333333"/>
                </a:solidFill>
              </a:rPr>
              <a:t>" )</a:t>
            </a:r>
          </a:p>
          <a:p>
            <a:pPr algn="r" rtl="1">
              <a:lnSpc>
                <a:spcPct val="125000"/>
              </a:lnSpc>
            </a:pPr>
            <a:r>
              <a:rPr lang="he-IL" dirty="0" smtClean="0">
                <a:solidFill>
                  <a:srgbClr val="333333"/>
                </a:solidFill>
              </a:rPr>
              <a:t>או</a:t>
            </a:r>
            <a:r>
              <a:rPr lang="he-IL" dirty="0" smtClean="0">
                <a:solidFill>
                  <a:srgbClr val="333333"/>
                </a:solidFill>
              </a:rPr>
              <a:t> מחשב </a:t>
            </a:r>
            <a:r>
              <a:rPr lang="he-IL" dirty="0">
                <a:solidFill>
                  <a:srgbClr val="333333"/>
                </a:solidFill>
              </a:rPr>
              <a:t>המלגזה.</a:t>
            </a:r>
          </a:p>
          <a:p>
            <a:pPr algn="r" rtl="1">
              <a:lnSpc>
                <a:spcPct val="125000"/>
              </a:lnSpc>
            </a:pPr>
            <a:r>
              <a:rPr lang="he-IL" dirty="0">
                <a:solidFill>
                  <a:srgbClr val="333333"/>
                </a:solidFill>
              </a:rPr>
              <a:t>תוכנת איתור וזיהוי על מחשב המלגזה.</a:t>
            </a:r>
          </a:p>
          <a:p>
            <a:pPr algn="r" rtl="1">
              <a:lnSpc>
                <a:spcPct val="125000"/>
              </a:lnSpc>
            </a:pPr>
            <a:r>
              <a:rPr lang="he-IL" dirty="0">
                <a:solidFill>
                  <a:srgbClr val="333333"/>
                </a:solidFill>
              </a:rPr>
              <a:t>מדפסת ברקוד משולבת </a:t>
            </a:r>
            <a:r>
              <a:rPr lang="en-US" dirty="0">
                <a:solidFill>
                  <a:srgbClr val="333333"/>
                </a:solidFill>
              </a:rPr>
              <a:t>RFID</a:t>
            </a:r>
            <a:endParaRPr lang="he-IL" dirty="0">
              <a:solidFill>
                <a:srgbClr val="333333"/>
              </a:solidFill>
            </a:endParaRPr>
          </a:p>
          <a:p>
            <a:pPr algn="r" rtl="1">
              <a:lnSpc>
                <a:spcPct val="125000"/>
              </a:lnSpc>
            </a:pPr>
            <a:r>
              <a:rPr lang="he-IL" dirty="0">
                <a:solidFill>
                  <a:srgbClr val="333333"/>
                </a:solidFill>
              </a:rPr>
              <a:t>גלילי מדבקות הכוללים תגי </a:t>
            </a:r>
            <a:r>
              <a:rPr lang="en-US" dirty="0">
                <a:solidFill>
                  <a:srgbClr val="333333"/>
                </a:solidFill>
              </a:rPr>
              <a:t>RFID</a:t>
            </a:r>
          </a:p>
        </p:txBody>
      </p:sp>
      <p:sp>
        <p:nvSpPr>
          <p:cNvPr id="6" name="מלבן 5"/>
          <p:cNvSpPr/>
          <p:nvPr/>
        </p:nvSpPr>
        <p:spPr bwMode="auto">
          <a:xfrm>
            <a:off x="8143900" y="0"/>
            <a:ext cx="1000100" cy="92867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78112" y="1577975"/>
            <a:ext cx="716253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/>
            <a:r>
              <a:rPr lang="he-IL" sz="2800" b="1" dirty="0">
                <a:solidFill>
                  <a:srgbClr val="CC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יתרונות מהותיים</a:t>
            </a:r>
          </a:p>
          <a:p>
            <a:pPr lvl="1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he-IL" sz="2800" dirty="0" smtClean="0">
                <a:solidFill>
                  <a:srgbClr val="CC00FF"/>
                </a:solidFill>
              </a:rPr>
              <a:t>שימוש במדבקות בדוגמת הקיימות.</a:t>
            </a:r>
          </a:p>
          <a:p>
            <a:pPr lvl="1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he-IL" sz="2800" dirty="0" smtClean="0">
                <a:solidFill>
                  <a:srgbClr val="CC00FF"/>
                </a:solidFill>
              </a:rPr>
              <a:t>שמירה על נוהלי והרגלי העבודה הקיימים.</a:t>
            </a:r>
          </a:p>
          <a:p>
            <a:pPr lvl="1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he-IL" sz="2800" dirty="0" smtClean="0">
                <a:solidFill>
                  <a:srgbClr val="CC00FF"/>
                </a:solidFill>
              </a:rPr>
              <a:t>שינויים מזעריים (עם בכלל) במערכות הקיימות.</a:t>
            </a:r>
          </a:p>
          <a:p>
            <a:pPr lvl="1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he-IL" sz="2800" dirty="0" smtClean="0">
                <a:solidFill>
                  <a:srgbClr val="CC00FF"/>
                </a:solidFill>
              </a:rPr>
              <a:t>יכולת זיהוי מהירה של תקים נדרשים.</a:t>
            </a:r>
          </a:p>
          <a:p>
            <a:pPr lvl="1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he-IL" sz="2800" dirty="0" smtClean="0">
                <a:solidFill>
                  <a:srgbClr val="CC00FF"/>
                </a:solidFill>
              </a:rPr>
              <a:t>זיהוי ללא תלות בקשר עין.</a:t>
            </a:r>
          </a:p>
          <a:p>
            <a:pPr lvl="1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he-IL" sz="2800" dirty="0" smtClean="0">
                <a:solidFill>
                  <a:srgbClr val="CC00FF"/>
                </a:solidFill>
              </a:rPr>
              <a:t>זיהוי </a:t>
            </a:r>
            <a:r>
              <a:rPr lang="he-IL" sz="2800" dirty="0" err="1" smtClean="0">
                <a:solidFill>
                  <a:srgbClr val="CC00FF"/>
                </a:solidFill>
              </a:rPr>
              <a:t>במיתארי</a:t>
            </a:r>
            <a:r>
              <a:rPr lang="he-IL" sz="2800" dirty="0" smtClean="0">
                <a:solidFill>
                  <a:srgbClr val="CC00FF"/>
                </a:solidFill>
              </a:rPr>
              <a:t> עבודה מגוונים.</a:t>
            </a:r>
            <a:endParaRPr lang="en-US" sz="2800" dirty="0">
              <a:solidFill>
                <a:srgbClr val="CC00FF"/>
              </a:solidFill>
            </a:endParaRPr>
          </a:p>
        </p:txBody>
      </p:sp>
      <p:sp>
        <p:nvSpPr>
          <p:cNvPr id="5" name="מלבן 4"/>
          <p:cNvSpPr/>
          <p:nvPr/>
        </p:nvSpPr>
        <p:spPr bwMode="auto">
          <a:xfrm>
            <a:off x="8143900" y="0"/>
            <a:ext cx="1000100" cy="92867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140200" y="533400"/>
            <a:ext cx="8048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e-IL" sz="28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התג</a:t>
            </a:r>
            <a:endParaRPr lang="en-US" sz="2800" b="1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6157" name="Group 13"/>
          <p:cNvGrpSpPr>
            <a:grpSpLocks/>
          </p:cNvGrpSpPr>
          <p:nvPr/>
        </p:nvGrpSpPr>
        <p:grpSpPr bwMode="auto">
          <a:xfrm>
            <a:off x="1042988" y="1268413"/>
            <a:ext cx="6977062" cy="3927475"/>
            <a:chOff x="657" y="799"/>
            <a:chExt cx="4395" cy="2474"/>
          </a:xfrm>
        </p:grpSpPr>
        <p:pic>
          <p:nvPicPr>
            <p:cNvPr id="6149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57" y="799"/>
              <a:ext cx="4395" cy="2474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32001"/>
                  </a:schemeClr>
                </a:gs>
                <a:gs pos="100000">
                  <a:schemeClr val="accent1">
                    <a:gamma/>
                    <a:shade val="46275"/>
                    <a:invGamma/>
                    <a:alpha val="21001"/>
                  </a:schemeClr>
                </a:gs>
              </a:gsLst>
              <a:lin ang="5400000" scaled="1"/>
            </a:gradFill>
          </p:spPr>
        </p:pic>
        <p:pic>
          <p:nvPicPr>
            <p:cNvPr id="6152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74" y="1480"/>
              <a:ext cx="164" cy="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53" name="Picture 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09" y="1434"/>
              <a:ext cx="164" cy="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54" name="Picture 1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80" y="1389"/>
              <a:ext cx="164" cy="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55" name="Picture 1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651" y="1298"/>
              <a:ext cx="164" cy="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56" name="Picture 1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58" y="1207"/>
              <a:ext cx="164" cy="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2" name="מלבן 11"/>
          <p:cNvSpPr/>
          <p:nvPr/>
        </p:nvSpPr>
        <p:spPr bwMode="auto">
          <a:xfrm>
            <a:off x="8143900" y="0"/>
            <a:ext cx="1000100" cy="92867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27" name="Group 59"/>
          <p:cNvGrpSpPr>
            <a:grpSpLocks/>
          </p:cNvGrpSpPr>
          <p:nvPr/>
        </p:nvGrpSpPr>
        <p:grpSpPr bwMode="auto">
          <a:xfrm>
            <a:off x="4067175" y="1412875"/>
            <a:ext cx="4321175" cy="5040313"/>
            <a:chOff x="2562" y="890"/>
            <a:chExt cx="2722" cy="3175"/>
          </a:xfrm>
        </p:grpSpPr>
        <p:sp>
          <p:nvSpPr>
            <p:cNvPr id="7173" name="Freeform 5"/>
            <p:cNvSpPr>
              <a:spLocks/>
            </p:cNvSpPr>
            <p:nvPr/>
          </p:nvSpPr>
          <p:spPr bwMode="auto">
            <a:xfrm>
              <a:off x="2562" y="890"/>
              <a:ext cx="2722" cy="3175"/>
            </a:xfrm>
            <a:custGeom>
              <a:avLst/>
              <a:gdLst/>
              <a:ahLst/>
              <a:cxnLst>
                <a:cxn ang="0">
                  <a:pos x="0" y="907"/>
                </a:cxn>
                <a:cxn ang="0">
                  <a:pos x="907" y="0"/>
                </a:cxn>
                <a:cxn ang="0">
                  <a:pos x="2722" y="0"/>
                </a:cxn>
                <a:cxn ang="0">
                  <a:pos x="1815" y="907"/>
                </a:cxn>
                <a:cxn ang="0">
                  <a:pos x="1815" y="3175"/>
                </a:cxn>
                <a:cxn ang="0">
                  <a:pos x="2722" y="2268"/>
                </a:cxn>
                <a:cxn ang="0">
                  <a:pos x="2722" y="0"/>
                </a:cxn>
                <a:cxn ang="0">
                  <a:pos x="907" y="0"/>
                </a:cxn>
                <a:cxn ang="0">
                  <a:pos x="907" y="2268"/>
                </a:cxn>
                <a:cxn ang="0">
                  <a:pos x="0" y="3175"/>
                </a:cxn>
                <a:cxn ang="0">
                  <a:pos x="0" y="907"/>
                </a:cxn>
              </a:cxnLst>
              <a:rect l="0" t="0" r="r" b="b"/>
              <a:pathLst>
                <a:path w="2722" h="3175">
                  <a:moveTo>
                    <a:pt x="0" y="907"/>
                  </a:moveTo>
                  <a:lnTo>
                    <a:pt x="907" y="0"/>
                  </a:lnTo>
                  <a:lnTo>
                    <a:pt x="2722" y="0"/>
                  </a:lnTo>
                  <a:lnTo>
                    <a:pt x="1815" y="907"/>
                  </a:lnTo>
                  <a:lnTo>
                    <a:pt x="1815" y="3175"/>
                  </a:lnTo>
                  <a:lnTo>
                    <a:pt x="2722" y="2268"/>
                  </a:lnTo>
                  <a:lnTo>
                    <a:pt x="2722" y="0"/>
                  </a:lnTo>
                  <a:lnTo>
                    <a:pt x="907" y="0"/>
                  </a:lnTo>
                  <a:lnTo>
                    <a:pt x="907" y="2268"/>
                  </a:lnTo>
                  <a:lnTo>
                    <a:pt x="0" y="3175"/>
                  </a:lnTo>
                  <a:lnTo>
                    <a:pt x="0" y="907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alpha val="30000"/>
                  </a:schemeClr>
                </a:gs>
                <a:gs pos="100000">
                  <a:schemeClr val="accent1">
                    <a:gamma/>
                    <a:shade val="46275"/>
                    <a:invGamma/>
                    <a:alpha val="35001"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auto">
            <a:xfrm>
              <a:off x="3469" y="890"/>
              <a:ext cx="1815" cy="2268"/>
            </a:xfrm>
            <a:custGeom>
              <a:avLst/>
              <a:gdLst/>
              <a:ahLst/>
              <a:cxnLst>
                <a:cxn ang="0">
                  <a:pos x="0" y="2268"/>
                </a:cxn>
                <a:cxn ang="0">
                  <a:pos x="908" y="2268"/>
                </a:cxn>
                <a:cxn ang="0">
                  <a:pos x="908" y="907"/>
                </a:cxn>
                <a:cxn ang="0">
                  <a:pos x="1815" y="0"/>
                </a:cxn>
                <a:cxn ang="0">
                  <a:pos x="0" y="0"/>
                </a:cxn>
                <a:cxn ang="0">
                  <a:pos x="0" y="2268"/>
                </a:cxn>
              </a:cxnLst>
              <a:rect l="0" t="0" r="r" b="b"/>
              <a:pathLst>
                <a:path w="1815" h="2268">
                  <a:moveTo>
                    <a:pt x="0" y="2268"/>
                  </a:moveTo>
                  <a:lnTo>
                    <a:pt x="908" y="2268"/>
                  </a:lnTo>
                  <a:lnTo>
                    <a:pt x="908" y="907"/>
                  </a:lnTo>
                  <a:lnTo>
                    <a:pt x="1815" y="0"/>
                  </a:lnTo>
                  <a:lnTo>
                    <a:pt x="0" y="0"/>
                  </a:lnTo>
                  <a:lnTo>
                    <a:pt x="0" y="2268"/>
                  </a:lnTo>
                  <a:close/>
                </a:path>
              </a:pathLst>
            </a:custGeom>
            <a:solidFill>
              <a:srgbClr val="B2B2B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auto">
            <a:xfrm>
              <a:off x="2562" y="3158"/>
              <a:ext cx="1815" cy="907"/>
            </a:xfrm>
            <a:custGeom>
              <a:avLst/>
              <a:gdLst/>
              <a:ahLst/>
              <a:cxnLst>
                <a:cxn ang="0">
                  <a:pos x="0" y="907"/>
                </a:cxn>
                <a:cxn ang="0">
                  <a:pos x="1815" y="907"/>
                </a:cxn>
                <a:cxn ang="0">
                  <a:pos x="1815" y="0"/>
                </a:cxn>
                <a:cxn ang="0">
                  <a:pos x="907" y="0"/>
                </a:cxn>
                <a:cxn ang="0">
                  <a:pos x="0" y="907"/>
                </a:cxn>
              </a:cxnLst>
              <a:rect l="0" t="0" r="r" b="b"/>
              <a:pathLst>
                <a:path w="1815" h="907">
                  <a:moveTo>
                    <a:pt x="0" y="907"/>
                  </a:moveTo>
                  <a:lnTo>
                    <a:pt x="1815" y="907"/>
                  </a:lnTo>
                  <a:lnTo>
                    <a:pt x="1815" y="0"/>
                  </a:lnTo>
                  <a:lnTo>
                    <a:pt x="907" y="0"/>
                  </a:lnTo>
                  <a:lnTo>
                    <a:pt x="0" y="907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auto">
            <a:xfrm>
              <a:off x="4921" y="1299"/>
              <a:ext cx="272" cy="725"/>
            </a:xfrm>
            <a:custGeom>
              <a:avLst/>
              <a:gdLst/>
              <a:ahLst/>
              <a:cxnLst>
                <a:cxn ang="0">
                  <a:pos x="227" y="0"/>
                </a:cxn>
                <a:cxn ang="0">
                  <a:pos x="0" y="226"/>
                </a:cxn>
                <a:cxn ang="0">
                  <a:pos x="0" y="725"/>
                </a:cxn>
                <a:cxn ang="0">
                  <a:pos x="227" y="499"/>
                </a:cxn>
                <a:cxn ang="0">
                  <a:pos x="227" y="0"/>
                </a:cxn>
              </a:cxnLst>
              <a:rect l="0" t="0" r="r" b="b"/>
              <a:pathLst>
                <a:path w="227" h="725">
                  <a:moveTo>
                    <a:pt x="227" y="0"/>
                  </a:moveTo>
                  <a:lnTo>
                    <a:pt x="0" y="226"/>
                  </a:lnTo>
                  <a:lnTo>
                    <a:pt x="0" y="725"/>
                  </a:lnTo>
                  <a:lnTo>
                    <a:pt x="227" y="499"/>
                  </a:lnTo>
                  <a:lnTo>
                    <a:pt x="227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7179" name="Freeform 11"/>
            <p:cNvSpPr>
              <a:spLocks/>
            </p:cNvSpPr>
            <p:nvPr/>
          </p:nvSpPr>
          <p:spPr bwMode="auto">
            <a:xfrm>
              <a:off x="4603" y="2932"/>
              <a:ext cx="273" cy="725"/>
            </a:xfrm>
            <a:custGeom>
              <a:avLst/>
              <a:gdLst/>
              <a:ahLst/>
              <a:cxnLst>
                <a:cxn ang="0">
                  <a:pos x="227" y="0"/>
                </a:cxn>
                <a:cxn ang="0">
                  <a:pos x="0" y="226"/>
                </a:cxn>
                <a:cxn ang="0">
                  <a:pos x="0" y="725"/>
                </a:cxn>
                <a:cxn ang="0">
                  <a:pos x="227" y="499"/>
                </a:cxn>
                <a:cxn ang="0">
                  <a:pos x="227" y="0"/>
                </a:cxn>
              </a:cxnLst>
              <a:rect l="0" t="0" r="r" b="b"/>
              <a:pathLst>
                <a:path w="227" h="725">
                  <a:moveTo>
                    <a:pt x="227" y="0"/>
                  </a:moveTo>
                  <a:lnTo>
                    <a:pt x="0" y="226"/>
                  </a:lnTo>
                  <a:lnTo>
                    <a:pt x="0" y="725"/>
                  </a:lnTo>
                  <a:lnTo>
                    <a:pt x="227" y="499"/>
                  </a:lnTo>
                  <a:lnTo>
                    <a:pt x="227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7180" name="Freeform 12"/>
            <p:cNvSpPr>
              <a:spLocks/>
            </p:cNvSpPr>
            <p:nvPr/>
          </p:nvSpPr>
          <p:spPr bwMode="auto">
            <a:xfrm>
              <a:off x="3062" y="1344"/>
              <a:ext cx="227" cy="725"/>
            </a:xfrm>
            <a:custGeom>
              <a:avLst/>
              <a:gdLst/>
              <a:ahLst/>
              <a:cxnLst>
                <a:cxn ang="0">
                  <a:pos x="227" y="0"/>
                </a:cxn>
                <a:cxn ang="0">
                  <a:pos x="0" y="226"/>
                </a:cxn>
                <a:cxn ang="0">
                  <a:pos x="0" y="725"/>
                </a:cxn>
                <a:cxn ang="0">
                  <a:pos x="227" y="499"/>
                </a:cxn>
                <a:cxn ang="0">
                  <a:pos x="227" y="0"/>
                </a:cxn>
              </a:cxnLst>
              <a:rect l="0" t="0" r="r" b="b"/>
              <a:pathLst>
                <a:path w="227" h="725">
                  <a:moveTo>
                    <a:pt x="227" y="0"/>
                  </a:moveTo>
                  <a:lnTo>
                    <a:pt x="0" y="226"/>
                  </a:lnTo>
                  <a:lnTo>
                    <a:pt x="0" y="725"/>
                  </a:lnTo>
                  <a:lnTo>
                    <a:pt x="227" y="499"/>
                  </a:lnTo>
                  <a:lnTo>
                    <a:pt x="227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7181" name="Freeform 13"/>
            <p:cNvSpPr>
              <a:spLocks/>
            </p:cNvSpPr>
            <p:nvPr/>
          </p:nvSpPr>
          <p:spPr bwMode="auto">
            <a:xfrm>
              <a:off x="2744" y="2931"/>
              <a:ext cx="227" cy="725"/>
            </a:xfrm>
            <a:custGeom>
              <a:avLst/>
              <a:gdLst/>
              <a:ahLst/>
              <a:cxnLst>
                <a:cxn ang="0">
                  <a:pos x="227" y="0"/>
                </a:cxn>
                <a:cxn ang="0">
                  <a:pos x="0" y="226"/>
                </a:cxn>
                <a:cxn ang="0">
                  <a:pos x="0" y="725"/>
                </a:cxn>
                <a:cxn ang="0">
                  <a:pos x="227" y="499"/>
                </a:cxn>
                <a:cxn ang="0">
                  <a:pos x="227" y="0"/>
                </a:cxn>
              </a:cxnLst>
              <a:rect l="0" t="0" r="r" b="b"/>
              <a:pathLst>
                <a:path w="227" h="725">
                  <a:moveTo>
                    <a:pt x="227" y="0"/>
                  </a:moveTo>
                  <a:lnTo>
                    <a:pt x="0" y="226"/>
                  </a:lnTo>
                  <a:lnTo>
                    <a:pt x="0" y="725"/>
                  </a:lnTo>
                  <a:lnTo>
                    <a:pt x="227" y="499"/>
                  </a:lnTo>
                  <a:lnTo>
                    <a:pt x="227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7183" name="AutoShape 15"/>
            <p:cNvSpPr>
              <a:spLocks noChangeArrowheads="1"/>
            </p:cNvSpPr>
            <p:nvPr/>
          </p:nvSpPr>
          <p:spPr bwMode="auto">
            <a:xfrm>
              <a:off x="3969" y="890"/>
              <a:ext cx="816" cy="408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7185" name="Freeform 17"/>
            <p:cNvSpPr>
              <a:spLocks/>
            </p:cNvSpPr>
            <p:nvPr/>
          </p:nvSpPr>
          <p:spPr bwMode="auto">
            <a:xfrm>
              <a:off x="4785" y="890"/>
              <a:ext cx="499" cy="544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72" y="90"/>
                </a:cxn>
                <a:cxn ang="0">
                  <a:pos x="272" y="0"/>
                </a:cxn>
                <a:cxn ang="0">
                  <a:pos x="499" y="0"/>
                </a:cxn>
                <a:cxn ang="0">
                  <a:pos x="227" y="272"/>
                </a:cxn>
                <a:cxn ang="0">
                  <a:pos x="227" y="544"/>
                </a:cxn>
              </a:cxnLst>
              <a:rect l="0" t="0" r="r" b="b"/>
              <a:pathLst>
                <a:path w="499" h="544">
                  <a:moveTo>
                    <a:pt x="0" y="90"/>
                  </a:moveTo>
                  <a:lnTo>
                    <a:pt x="272" y="90"/>
                  </a:lnTo>
                  <a:lnTo>
                    <a:pt x="272" y="0"/>
                  </a:lnTo>
                  <a:lnTo>
                    <a:pt x="499" y="0"/>
                  </a:lnTo>
                  <a:lnTo>
                    <a:pt x="227" y="272"/>
                  </a:lnTo>
                  <a:lnTo>
                    <a:pt x="227" y="544"/>
                  </a:lnTo>
                </a:path>
              </a:pathLst>
            </a:custGeom>
            <a:noFill/>
            <a:ln w="28575" cmpd="sng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7187" name="Freeform 19"/>
            <p:cNvSpPr>
              <a:spLocks/>
            </p:cNvSpPr>
            <p:nvPr/>
          </p:nvSpPr>
          <p:spPr bwMode="auto">
            <a:xfrm>
              <a:off x="4694" y="935"/>
              <a:ext cx="544" cy="2132"/>
            </a:xfrm>
            <a:custGeom>
              <a:avLst/>
              <a:gdLst/>
              <a:ahLst/>
              <a:cxnLst>
                <a:cxn ang="0">
                  <a:pos x="0" y="2132"/>
                </a:cxn>
                <a:cxn ang="0">
                  <a:pos x="0" y="1497"/>
                </a:cxn>
                <a:cxn ang="0">
                  <a:pos x="544" y="1089"/>
                </a:cxn>
                <a:cxn ang="0">
                  <a:pos x="544" y="0"/>
                </a:cxn>
                <a:cxn ang="0">
                  <a:pos x="408" y="0"/>
                </a:cxn>
                <a:cxn ang="0">
                  <a:pos x="408" y="136"/>
                </a:cxn>
                <a:cxn ang="0">
                  <a:pos x="91" y="136"/>
                </a:cxn>
              </a:cxnLst>
              <a:rect l="0" t="0" r="r" b="b"/>
              <a:pathLst>
                <a:path w="544" h="2132">
                  <a:moveTo>
                    <a:pt x="0" y="2132"/>
                  </a:moveTo>
                  <a:lnTo>
                    <a:pt x="0" y="1497"/>
                  </a:lnTo>
                  <a:lnTo>
                    <a:pt x="544" y="1089"/>
                  </a:lnTo>
                  <a:lnTo>
                    <a:pt x="544" y="0"/>
                  </a:lnTo>
                  <a:lnTo>
                    <a:pt x="408" y="0"/>
                  </a:lnTo>
                  <a:lnTo>
                    <a:pt x="408" y="136"/>
                  </a:lnTo>
                  <a:lnTo>
                    <a:pt x="91" y="136"/>
                  </a:lnTo>
                </a:path>
              </a:pathLst>
            </a:custGeom>
            <a:noFill/>
            <a:ln w="28575" cmpd="sng">
              <a:solidFill>
                <a:srgbClr val="00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7188" name="Text Box 20"/>
            <p:cNvSpPr txBox="1">
              <a:spLocks noChangeArrowheads="1"/>
            </p:cNvSpPr>
            <p:nvPr/>
          </p:nvSpPr>
          <p:spPr bwMode="auto">
            <a:xfrm>
              <a:off x="4876" y="1599"/>
              <a:ext cx="34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ANT 1</a:t>
              </a:r>
            </a:p>
          </p:txBody>
        </p:sp>
        <p:sp>
          <p:nvSpPr>
            <p:cNvPr id="7189" name="Text Box 21"/>
            <p:cNvSpPr txBox="1">
              <a:spLocks noChangeArrowheads="1"/>
            </p:cNvSpPr>
            <p:nvPr/>
          </p:nvSpPr>
          <p:spPr bwMode="auto">
            <a:xfrm>
              <a:off x="4558" y="3185"/>
              <a:ext cx="34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ANT 2</a:t>
              </a:r>
            </a:p>
          </p:txBody>
        </p:sp>
        <p:sp>
          <p:nvSpPr>
            <p:cNvPr id="7191" name="Freeform 23"/>
            <p:cNvSpPr>
              <a:spLocks/>
            </p:cNvSpPr>
            <p:nvPr/>
          </p:nvSpPr>
          <p:spPr bwMode="auto">
            <a:xfrm>
              <a:off x="3197" y="980"/>
              <a:ext cx="771" cy="454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0" y="273"/>
                </a:cxn>
                <a:cxn ang="0">
                  <a:pos x="272" y="0"/>
                </a:cxn>
                <a:cxn ang="0">
                  <a:pos x="771" y="0"/>
                </a:cxn>
              </a:cxnLst>
              <a:rect l="0" t="0" r="r" b="b"/>
              <a:pathLst>
                <a:path w="771" h="454">
                  <a:moveTo>
                    <a:pt x="0" y="454"/>
                  </a:moveTo>
                  <a:lnTo>
                    <a:pt x="0" y="273"/>
                  </a:lnTo>
                  <a:lnTo>
                    <a:pt x="272" y="0"/>
                  </a:lnTo>
                  <a:lnTo>
                    <a:pt x="771" y="0"/>
                  </a:lnTo>
                </a:path>
              </a:pathLst>
            </a:custGeom>
            <a:noFill/>
            <a:ln w="28575" cap="flat" cmpd="sng">
              <a:solidFill>
                <a:srgbClr val="00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7192" name="Freeform 24"/>
            <p:cNvSpPr>
              <a:spLocks/>
            </p:cNvSpPr>
            <p:nvPr/>
          </p:nvSpPr>
          <p:spPr bwMode="auto">
            <a:xfrm>
              <a:off x="2834" y="1116"/>
              <a:ext cx="1134" cy="1951"/>
            </a:xfrm>
            <a:custGeom>
              <a:avLst/>
              <a:gdLst/>
              <a:ahLst/>
              <a:cxnLst>
                <a:cxn ang="0">
                  <a:pos x="0" y="1951"/>
                </a:cxn>
                <a:cxn ang="0">
                  <a:pos x="0" y="1225"/>
                </a:cxn>
                <a:cxn ang="0">
                  <a:pos x="635" y="681"/>
                </a:cxn>
                <a:cxn ang="0">
                  <a:pos x="635" y="0"/>
                </a:cxn>
                <a:cxn ang="0">
                  <a:pos x="1134" y="0"/>
                </a:cxn>
              </a:cxnLst>
              <a:rect l="0" t="0" r="r" b="b"/>
              <a:pathLst>
                <a:path w="1134" h="1951">
                  <a:moveTo>
                    <a:pt x="0" y="1951"/>
                  </a:moveTo>
                  <a:lnTo>
                    <a:pt x="0" y="1225"/>
                  </a:lnTo>
                  <a:lnTo>
                    <a:pt x="635" y="681"/>
                  </a:lnTo>
                  <a:lnTo>
                    <a:pt x="635" y="0"/>
                  </a:lnTo>
                  <a:lnTo>
                    <a:pt x="1134" y="0"/>
                  </a:lnTo>
                </a:path>
              </a:pathLst>
            </a:custGeom>
            <a:noFill/>
            <a:ln w="28575" cap="flat" cmpd="sng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7193" name="AutoShape 25"/>
            <p:cNvSpPr>
              <a:spLocks noChangeArrowheads="1"/>
            </p:cNvSpPr>
            <p:nvPr/>
          </p:nvSpPr>
          <p:spPr bwMode="auto">
            <a:xfrm>
              <a:off x="3197" y="1208"/>
              <a:ext cx="726" cy="408"/>
            </a:xfrm>
            <a:prstGeom prst="bevel">
              <a:avLst>
                <a:gd name="adj" fmla="val 12500"/>
              </a:avLst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7194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3243" y="1300"/>
              <a:ext cx="600" cy="1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1"/>
              <a:r>
                <a:rPr lang="he-IL" sz="16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000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זיהוי ואיתור</a:t>
              </a:r>
            </a:p>
          </p:txBody>
        </p:sp>
        <p:sp>
          <p:nvSpPr>
            <p:cNvPr id="7196" name="Rectangle 28"/>
            <p:cNvSpPr>
              <a:spLocks noChangeArrowheads="1"/>
            </p:cNvSpPr>
            <p:nvPr/>
          </p:nvSpPr>
          <p:spPr bwMode="auto">
            <a:xfrm>
              <a:off x="2562" y="1797"/>
              <a:ext cx="1815" cy="182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7197" name="Freeform 29"/>
            <p:cNvSpPr>
              <a:spLocks/>
            </p:cNvSpPr>
            <p:nvPr/>
          </p:nvSpPr>
          <p:spPr bwMode="auto">
            <a:xfrm>
              <a:off x="2562" y="1661"/>
              <a:ext cx="1951" cy="136"/>
            </a:xfrm>
            <a:custGeom>
              <a:avLst/>
              <a:gdLst/>
              <a:ahLst/>
              <a:cxnLst>
                <a:cxn ang="0">
                  <a:pos x="0" y="136"/>
                </a:cxn>
                <a:cxn ang="0">
                  <a:pos x="136" y="0"/>
                </a:cxn>
                <a:cxn ang="0">
                  <a:pos x="1951" y="0"/>
                </a:cxn>
                <a:cxn ang="0">
                  <a:pos x="1815" y="136"/>
                </a:cxn>
                <a:cxn ang="0">
                  <a:pos x="0" y="136"/>
                </a:cxn>
              </a:cxnLst>
              <a:rect l="0" t="0" r="r" b="b"/>
              <a:pathLst>
                <a:path w="1951" h="136">
                  <a:moveTo>
                    <a:pt x="0" y="136"/>
                  </a:moveTo>
                  <a:lnTo>
                    <a:pt x="136" y="0"/>
                  </a:lnTo>
                  <a:lnTo>
                    <a:pt x="1951" y="0"/>
                  </a:lnTo>
                  <a:lnTo>
                    <a:pt x="1815" y="136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7198" name="Rectangle 30"/>
            <p:cNvSpPr>
              <a:spLocks noChangeArrowheads="1"/>
            </p:cNvSpPr>
            <p:nvPr/>
          </p:nvSpPr>
          <p:spPr bwMode="auto">
            <a:xfrm>
              <a:off x="3379" y="1616"/>
              <a:ext cx="363" cy="9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</p:grpSp>
      <p:grpSp>
        <p:nvGrpSpPr>
          <p:cNvPr id="7226" name="Group 58"/>
          <p:cNvGrpSpPr>
            <a:grpSpLocks/>
          </p:cNvGrpSpPr>
          <p:nvPr/>
        </p:nvGrpSpPr>
        <p:grpSpPr bwMode="auto">
          <a:xfrm>
            <a:off x="250825" y="836613"/>
            <a:ext cx="3241675" cy="5688012"/>
            <a:chOff x="158" y="527"/>
            <a:chExt cx="2042" cy="3583"/>
          </a:xfrm>
        </p:grpSpPr>
        <p:cxnSp>
          <p:nvCxnSpPr>
            <p:cNvPr id="7214" name="AutoShape 46"/>
            <p:cNvCxnSpPr>
              <a:cxnSpLocks noChangeShapeType="1"/>
              <a:stCxn id="7203" idx="5"/>
              <a:endCxn id="7210" idx="1"/>
            </p:cNvCxnSpPr>
            <p:nvPr/>
          </p:nvCxnSpPr>
          <p:spPr bwMode="auto">
            <a:xfrm flipV="1">
              <a:off x="1474" y="1791"/>
              <a:ext cx="532" cy="987"/>
            </a:xfrm>
            <a:prstGeom prst="curvedConnector3">
              <a:avLst>
                <a:gd name="adj1" fmla="val 4981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215" name="AutoShape 47"/>
            <p:cNvCxnSpPr>
              <a:cxnSpLocks noChangeShapeType="1"/>
              <a:endCxn id="7213" idx="1"/>
            </p:cNvCxnSpPr>
            <p:nvPr/>
          </p:nvCxnSpPr>
          <p:spPr bwMode="auto">
            <a:xfrm flipV="1">
              <a:off x="1519" y="2393"/>
              <a:ext cx="499" cy="402"/>
            </a:xfrm>
            <a:prstGeom prst="curvedConnector3">
              <a:avLst>
                <a:gd name="adj1" fmla="val 49898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216" name="AutoShape 48"/>
            <p:cNvCxnSpPr>
              <a:cxnSpLocks noChangeShapeType="1"/>
              <a:stCxn id="7203" idx="5"/>
              <a:endCxn id="7212" idx="1"/>
            </p:cNvCxnSpPr>
            <p:nvPr/>
          </p:nvCxnSpPr>
          <p:spPr bwMode="auto">
            <a:xfrm>
              <a:off x="1474" y="2778"/>
              <a:ext cx="544" cy="386"/>
            </a:xfrm>
            <a:prstGeom prst="curvedConnector3">
              <a:avLst>
                <a:gd name="adj1" fmla="val 4981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217" name="AutoShape 49"/>
            <p:cNvCxnSpPr>
              <a:cxnSpLocks noChangeShapeType="1"/>
              <a:stCxn id="7203" idx="5"/>
              <a:endCxn id="7211" idx="1"/>
            </p:cNvCxnSpPr>
            <p:nvPr/>
          </p:nvCxnSpPr>
          <p:spPr bwMode="auto">
            <a:xfrm>
              <a:off x="1474" y="2778"/>
              <a:ext cx="544" cy="964"/>
            </a:xfrm>
            <a:prstGeom prst="curvedConnector3">
              <a:avLst>
                <a:gd name="adj1" fmla="val 4981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7199" name="Rectangle 31"/>
            <p:cNvSpPr>
              <a:spLocks noChangeArrowheads="1"/>
            </p:cNvSpPr>
            <p:nvPr/>
          </p:nvSpPr>
          <p:spPr bwMode="auto">
            <a:xfrm>
              <a:off x="204" y="527"/>
              <a:ext cx="454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en-US" sz="1400" b="1"/>
                <a:t>IT</a:t>
              </a:r>
              <a:r>
                <a:rPr lang="he-IL" sz="1400" b="1"/>
                <a:t> ארגוני</a:t>
              </a:r>
              <a:endParaRPr lang="en-US" sz="1400" b="1"/>
            </a:p>
          </p:txBody>
        </p:sp>
        <p:sp>
          <p:nvSpPr>
            <p:cNvPr id="7201" name="AutoShape 33"/>
            <p:cNvSpPr>
              <a:spLocks noChangeArrowheads="1"/>
            </p:cNvSpPr>
            <p:nvPr/>
          </p:nvSpPr>
          <p:spPr bwMode="auto">
            <a:xfrm>
              <a:off x="975" y="1207"/>
              <a:ext cx="453" cy="453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rgbClr val="CC9900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/>
                <a:t>RFID </a:t>
              </a:r>
            </a:p>
            <a:p>
              <a:pPr algn="ctr"/>
              <a:r>
                <a:rPr lang="en-US" sz="1200" b="1"/>
                <a:t>Printer</a:t>
              </a:r>
            </a:p>
          </p:txBody>
        </p:sp>
        <p:sp>
          <p:nvSpPr>
            <p:cNvPr id="7203" name="AutoShape 35"/>
            <p:cNvSpPr>
              <a:spLocks noChangeArrowheads="1"/>
            </p:cNvSpPr>
            <p:nvPr/>
          </p:nvSpPr>
          <p:spPr bwMode="auto">
            <a:xfrm>
              <a:off x="975" y="2659"/>
              <a:ext cx="499" cy="317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rgbClr val="CC9900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/>
                <a:t>RFID </a:t>
              </a:r>
            </a:p>
            <a:p>
              <a:pPr algn="ctr"/>
              <a:r>
                <a:rPr lang="en-US" sz="1200" b="1"/>
                <a:t>Reader</a:t>
              </a:r>
            </a:p>
          </p:txBody>
        </p:sp>
        <p:sp>
          <p:nvSpPr>
            <p:cNvPr id="7205" name="Freeform 37"/>
            <p:cNvSpPr>
              <a:spLocks/>
            </p:cNvSpPr>
            <p:nvPr/>
          </p:nvSpPr>
          <p:spPr bwMode="auto">
            <a:xfrm>
              <a:off x="1973" y="1435"/>
              <a:ext cx="227" cy="725"/>
            </a:xfrm>
            <a:custGeom>
              <a:avLst/>
              <a:gdLst/>
              <a:ahLst/>
              <a:cxnLst>
                <a:cxn ang="0">
                  <a:pos x="227" y="0"/>
                </a:cxn>
                <a:cxn ang="0">
                  <a:pos x="0" y="226"/>
                </a:cxn>
                <a:cxn ang="0">
                  <a:pos x="0" y="725"/>
                </a:cxn>
                <a:cxn ang="0">
                  <a:pos x="227" y="499"/>
                </a:cxn>
                <a:cxn ang="0">
                  <a:pos x="227" y="0"/>
                </a:cxn>
              </a:cxnLst>
              <a:rect l="0" t="0" r="r" b="b"/>
              <a:pathLst>
                <a:path w="227" h="725">
                  <a:moveTo>
                    <a:pt x="227" y="0"/>
                  </a:moveTo>
                  <a:lnTo>
                    <a:pt x="0" y="226"/>
                  </a:lnTo>
                  <a:lnTo>
                    <a:pt x="0" y="725"/>
                  </a:lnTo>
                  <a:lnTo>
                    <a:pt x="227" y="499"/>
                  </a:lnTo>
                  <a:lnTo>
                    <a:pt x="227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7206" name="Freeform 38"/>
            <p:cNvSpPr>
              <a:spLocks/>
            </p:cNvSpPr>
            <p:nvPr/>
          </p:nvSpPr>
          <p:spPr bwMode="auto">
            <a:xfrm>
              <a:off x="1973" y="2024"/>
              <a:ext cx="227" cy="725"/>
            </a:xfrm>
            <a:custGeom>
              <a:avLst/>
              <a:gdLst/>
              <a:ahLst/>
              <a:cxnLst>
                <a:cxn ang="0">
                  <a:pos x="227" y="0"/>
                </a:cxn>
                <a:cxn ang="0">
                  <a:pos x="0" y="226"/>
                </a:cxn>
                <a:cxn ang="0">
                  <a:pos x="0" y="725"/>
                </a:cxn>
                <a:cxn ang="0">
                  <a:pos x="227" y="499"/>
                </a:cxn>
                <a:cxn ang="0">
                  <a:pos x="227" y="0"/>
                </a:cxn>
              </a:cxnLst>
              <a:rect l="0" t="0" r="r" b="b"/>
              <a:pathLst>
                <a:path w="227" h="725">
                  <a:moveTo>
                    <a:pt x="227" y="0"/>
                  </a:moveTo>
                  <a:lnTo>
                    <a:pt x="0" y="226"/>
                  </a:lnTo>
                  <a:lnTo>
                    <a:pt x="0" y="725"/>
                  </a:lnTo>
                  <a:lnTo>
                    <a:pt x="227" y="499"/>
                  </a:lnTo>
                  <a:lnTo>
                    <a:pt x="227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7207" name="Freeform 39"/>
            <p:cNvSpPr>
              <a:spLocks/>
            </p:cNvSpPr>
            <p:nvPr/>
          </p:nvSpPr>
          <p:spPr bwMode="auto">
            <a:xfrm>
              <a:off x="1973" y="2795"/>
              <a:ext cx="227" cy="725"/>
            </a:xfrm>
            <a:custGeom>
              <a:avLst/>
              <a:gdLst/>
              <a:ahLst/>
              <a:cxnLst>
                <a:cxn ang="0">
                  <a:pos x="227" y="0"/>
                </a:cxn>
                <a:cxn ang="0">
                  <a:pos x="0" y="226"/>
                </a:cxn>
                <a:cxn ang="0">
                  <a:pos x="0" y="725"/>
                </a:cxn>
                <a:cxn ang="0">
                  <a:pos x="227" y="499"/>
                </a:cxn>
                <a:cxn ang="0">
                  <a:pos x="227" y="0"/>
                </a:cxn>
              </a:cxnLst>
              <a:rect l="0" t="0" r="r" b="b"/>
              <a:pathLst>
                <a:path w="227" h="725">
                  <a:moveTo>
                    <a:pt x="227" y="0"/>
                  </a:moveTo>
                  <a:lnTo>
                    <a:pt x="0" y="226"/>
                  </a:lnTo>
                  <a:lnTo>
                    <a:pt x="0" y="725"/>
                  </a:lnTo>
                  <a:lnTo>
                    <a:pt x="227" y="499"/>
                  </a:lnTo>
                  <a:lnTo>
                    <a:pt x="227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7208" name="Freeform 40"/>
            <p:cNvSpPr>
              <a:spLocks/>
            </p:cNvSpPr>
            <p:nvPr/>
          </p:nvSpPr>
          <p:spPr bwMode="auto">
            <a:xfrm>
              <a:off x="1973" y="3385"/>
              <a:ext cx="227" cy="725"/>
            </a:xfrm>
            <a:custGeom>
              <a:avLst/>
              <a:gdLst/>
              <a:ahLst/>
              <a:cxnLst>
                <a:cxn ang="0">
                  <a:pos x="227" y="0"/>
                </a:cxn>
                <a:cxn ang="0">
                  <a:pos x="0" y="226"/>
                </a:cxn>
                <a:cxn ang="0">
                  <a:pos x="0" y="725"/>
                </a:cxn>
                <a:cxn ang="0">
                  <a:pos x="227" y="499"/>
                </a:cxn>
                <a:cxn ang="0">
                  <a:pos x="227" y="0"/>
                </a:cxn>
              </a:cxnLst>
              <a:rect l="0" t="0" r="r" b="b"/>
              <a:pathLst>
                <a:path w="227" h="725">
                  <a:moveTo>
                    <a:pt x="227" y="0"/>
                  </a:moveTo>
                  <a:lnTo>
                    <a:pt x="0" y="226"/>
                  </a:lnTo>
                  <a:lnTo>
                    <a:pt x="0" y="725"/>
                  </a:lnTo>
                  <a:lnTo>
                    <a:pt x="227" y="499"/>
                  </a:lnTo>
                  <a:lnTo>
                    <a:pt x="227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7210" name="Text Box 42"/>
            <p:cNvSpPr txBox="1">
              <a:spLocks noChangeArrowheads="1"/>
            </p:cNvSpPr>
            <p:nvPr/>
          </p:nvSpPr>
          <p:spPr bwMode="auto">
            <a:xfrm>
              <a:off x="2006" y="1570"/>
              <a:ext cx="17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A</a:t>
              </a:r>
            </a:p>
            <a:p>
              <a:r>
                <a:rPr lang="en-US" sz="1000" b="1"/>
                <a:t>N</a:t>
              </a:r>
            </a:p>
            <a:p>
              <a:r>
                <a:rPr lang="en-US" sz="1000" b="1"/>
                <a:t>T</a:t>
              </a:r>
            </a:p>
            <a:p>
              <a:r>
                <a:rPr lang="en-US" sz="1000" b="1"/>
                <a:t>1</a:t>
              </a:r>
            </a:p>
          </p:txBody>
        </p:sp>
        <p:sp>
          <p:nvSpPr>
            <p:cNvPr id="7211" name="Text Box 43"/>
            <p:cNvSpPr txBox="1">
              <a:spLocks noChangeArrowheads="1"/>
            </p:cNvSpPr>
            <p:nvPr/>
          </p:nvSpPr>
          <p:spPr bwMode="auto">
            <a:xfrm>
              <a:off x="2018" y="3521"/>
              <a:ext cx="17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A</a:t>
              </a:r>
            </a:p>
            <a:p>
              <a:r>
                <a:rPr lang="en-US" sz="1000" b="1"/>
                <a:t>N</a:t>
              </a:r>
            </a:p>
            <a:p>
              <a:r>
                <a:rPr lang="en-US" sz="1000" b="1"/>
                <a:t>T</a:t>
              </a:r>
            </a:p>
            <a:p>
              <a:r>
                <a:rPr lang="en-US" sz="1000" b="1"/>
                <a:t>4</a:t>
              </a:r>
            </a:p>
          </p:txBody>
        </p:sp>
        <p:sp>
          <p:nvSpPr>
            <p:cNvPr id="7212" name="Text Box 44"/>
            <p:cNvSpPr txBox="1">
              <a:spLocks noChangeArrowheads="1"/>
            </p:cNvSpPr>
            <p:nvPr/>
          </p:nvSpPr>
          <p:spPr bwMode="auto">
            <a:xfrm>
              <a:off x="2018" y="2943"/>
              <a:ext cx="17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A</a:t>
              </a:r>
            </a:p>
            <a:p>
              <a:r>
                <a:rPr lang="en-US" sz="1000" b="1"/>
                <a:t>N</a:t>
              </a:r>
            </a:p>
            <a:p>
              <a:r>
                <a:rPr lang="en-US" sz="1000" b="1"/>
                <a:t>T</a:t>
              </a:r>
            </a:p>
            <a:p>
              <a:r>
                <a:rPr lang="en-US" sz="1000" b="1"/>
                <a:t>3</a:t>
              </a:r>
            </a:p>
          </p:txBody>
        </p:sp>
        <p:sp>
          <p:nvSpPr>
            <p:cNvPr id="7213" name="Text Box 45"/>
            <p:cNvSpPr txBox="1">
              <a:spLocks noChangeArrowheads="1"/>
            </p:cNvSpPr>
            <p:nvPr/>
          </p:nvSpPr>
          <p:spPr bwMode="auto">
            <a:xfrm>
              <a:off x="2018" y="2172"/>
              <a:ext cx="17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A</a:t>
              </a:r>
            </a:p>
            <a:p>
              <a:r>
                <a:rPr lang="en-US" sz="1000" b="1"/>
                <a:t>N</a:t>
              </a:r>
            </a:p>
            <a:p>
              <a:r>
                <a:rPr lang="en-US" sz="1000" b="1"/>
                <a:t>T</a:t>
              </a:r>
            </a:p>
            <a:p>
              <a:r>
                <a:rPr lang="en-US" sz="1000" b="1"/>
                <a:t>2</a:t>
              </a:r>
            </a:p>
          </p:txBody>
        </p:sp>
        <p:sp>
          <p:nvSpPr>
            <p:cNvPr id="7218" name="AutoShape 50"/>
            <p:cNvSpPr>
              <a:spLocks noChangeArrowheads="1"/>
            </p:cNvSpPr>
            <p:nvPr/>
          </p:nvSpPr>
          <p:spPr bwMode="auto">
            <a:xfrm>
              <a:off x="158" y="3475"/>
              <a:ext cx="453" cy="453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he-IL" sz="1200" b="1"/>
                <a:t>מחשב</a:t>
              </a:r>
            </a:p>
            <a:p>
              <a:pPr algn="ctr"/>
              <a:r>
                <a:rPr lang="he-IL" sz="1200" b="1"/>
                <a:t>מלגזה</a:t>
              </a:r>
              <a:endParaRPr lang="en-US" sz="1200" b="1"/>
            </a:p>
          </p:txBody>
        </p:sp>
        <p:grpSp>
          <p:nvGrpSpPr>
            <p:cNvPr id="7219" name="Group 51"/>
            <p:cNvGrpSpPr>
              <a:grpSpLocks/>
            </p:cNvGrpSpPr>
            <p:nvPr/>
          </p:nvGrpSpPr>
          <p:grpSpPr bwMode="auto">
            <a:xfrm>
              <a:off x="884" y="3475"/>
              <a:ext cx="726" cy="408"/>
              <a:chOff x="113" y="346"/>
              <a:chExt cx="726" cy="408"/>
            </a:xfrm>
          </p:grpSpPr>
          <p:sp>
            <p:nvSpPr>
              <p:cNvPr id="7220" name="AutoShape 52"/>
              <p:cNvSpPr>
                <a:spLocks noChangeArrowheads="1"/>
              </p:cNvSpPr>
              <p:nvPr/>
            </p:nvSpPr>
            <p:spPr bwMode="auto">
              <a:xfrm>
                <a:off x="113" y="346"/>
                <a:ext cx="726" cy="408"/>
              </a:xfrm>
              <a:prstGeom prst="bevel">
                <a:avLst>
                  <a:gd name="adj" fmla="val 12500"/>
                </a:avLst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7221" name="WordArt 53"/>
              <p:cNvSpPr>
                <a:spLocks noChangeArrowheads="1" noChangeShapeType="1" noTextEdit="1"/>
              </p:cNvSpPr>
              <p:nvPr/>
            </p:nvSpPr>
            <p:spPr bwMode="auto">
              <a:xfrm>
                <a:off x="158" y="436"/>
                <a:ext cx="600" cy="18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1"/>
                <a:r>
                  <a:rPr lang="he-IL" sz="1600" kern="10">
                    <a:ln w="12700">
                      <a:solidFill>
                        <a:srgbClr val="EAEAEA"/>
                      </a:solidFill>
                      <a:round/>
                      <a:headEnd/>
                      <a:tailEnd/>
                    </a:ln>
                    <a:gradFill rotWithShape="0">
                      <a:gsLst>
                        <a:gs pos="0">
                          <a:srgbClr val="A603AB"/>
                        </a:gs>
                        <a:gs pos="12000">
                          <a:srgbClr val="E81766"/>
                        </a:gs>
                        <a:gs pos="27000">
                          <a:srgbClr val="EE3F17"/>
                        </a:gs>
                        <a:gs pos="48000">
                          <a:srgbClr val="FFFF00"/>
                        </a:gs>
                        <a:gs pos="64999">
                          <a:srgbClr val="1A8D48"/>
                        </a:gs>
                        <a:gs pos="78999">
                          <a:srgbClr val="0819FB"/>
                        </a:gs>
                        <a:gs pos="100000">
                          <a:srgbClr val="A603AB"/>
                        </a:gs>
                      </a:gsLst>
                      <a:lin ang="0" scaled="1"/>
                    </a:gradFill>
                    <a:effectLst>
                      <a:outerShdw dist="35921" dir="2700000" sy="50000" kx="2115830" algn="bl" rotWithShape="0">
                        <a:srgbClr val="C0C0C0">
                          <a:alpha val="80000"/>
                        </a:srgbClr>
                      </a:outerShdw>
                    </a:effectLst>
                    <a:latin typeface="Arial Black"/>
                  </a:rPr>
                  <a:t>זיהוי ואיתור</a:t>
                </a:r>
              </a:p>
            </p:txBody>
          </p:sp>
        </p:grpSp>
        <p:cxnSp>
          <p:nvCxnSpPr>
            <p:cNvPr id="7222" name="AutoShape 54"/>
            <p:cNvCxnSpPr>
              <a:cxnSpLocks noChangeShapeType="1"/>
              <a:stCxn id="7218" idx="0"/>
              <a:endCxn id="7203" idx="2"/>
            </p:cNvCxnSpPr>
            <p:nvPr/>
          </p:nvCxnSpPr>
          <p:spPr bwMode="auto">
            <a:xfrm rot="16200000">
              <a:off x="399" y="2899"/>
              <a:ext cx="618" cy="534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223" name="AutoShape 55"/>
            <p:cNvCxnSpPr>
              <a:cxnSpLocks noChangeShapeType="1"/>
              <a:stCxn id="7218" idx="5"/>
              <a:endCxn id="7220" idx="2"/>
            </p:cNvCxnSpPr>
            <p:nvPr/>
          </p:nvCxnSpPr>
          <p:spPr bwMode="auto">
            <a:xfrm>
              <a:off x="611" y="3645"/>
              <a:ext cx="636" cy="238"/>
            </a:xfrm>
            <a:prstGeom prst="curvedConnector4">
              <a:avLst>
                <a:gd name="adj1" fmla="val 21384"/>
                <a:gd name="adj2" fmla="val 16050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224" name="AutoShape 56"/>
            <p:cNvCxnSpPr>
              <a:cxnSpLocks noChangeShapeType="1"/>
              <a:stCxn id="7201" idx="2"/>
              <a:endCxn id="7199" idx="2"/>
            </p:cNvCxnSpPr>
            <p:nvPr/>
          </p:nvCxnSpPr>
          <p:spPr bwMode="auto">
            <a:xfrm rot="10800000">
              <a:off x="431" y="980"/>
              <a:ext cx="544" cy="51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  <p:sp>
        <p:nvSpPr>
          <p:cNvPr id="7225" name="Text Box 57"/>
          <p:cNvSpPr txBox="1">
            <a:spLocks noChangeArrowheads="1"/>
          </p:cNvSpPr>
          <p:nvPr/>
        </p:nvSpPr>
        <p:spPr bwMode="auto">
          <a:xfrm>
            <a:off x="3563938" y="476250"/>
            <a:ext cx="203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e-IL" sz="24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תיאור המערכת</a:t>
            </a:r>
            <a:endParaRPr lang="en-US" sz="2400" b="1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" name="מלבן 47"/>
          <p:cNvSpPr/>
          <p:nvPr/>
        </p:nvSpPr>
        <p:spPr bwMode="auto">
          <a:xfrm>
            <a:off x="8143900" y="0"/>
            <a:ext cx="1000100" cy="92867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יצוב ברירת מחדל">
  <a:themeElements>
    <a:clrScheme name="עיצוב ברירת מחדל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עיצוב ברירת מחדל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275</Words>
  <Application>Microsoft Office PowerPoint</Application>
  <PresentationFormat>‫הצגה על המסך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7" baseType="lpstr">
      <vt:lpstr>עיצוב ברירת מחדל</vt:lpstr>
      <vt:lpstr>שקופית 1</vt:lpstr>
      <vt:lpstr>שקופית 2</vt:lpstr>
      <vt:lpstr>שקופית 3</vt:lpstr>
      <vt:lpstr>שקופית 4</vt:lpstr>
      <vt:lpstr>שקופית 5</vt:lpstr>
      <vt:lpstr>שקופית 6</vt:lpstr>
    </vt:vector>
  </TitlesOfParts>
  <Company>Ben &amp; the jets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benny</dc:creator>
  <cp:lastModifiedBy>Galbital</cp:lastModifiedBy>
  <cp:revision>23</cp:revision>
  <dcterms:created xsi:type="dcterms:W3CDTF">2013-12-11T10:11:34Z</dcterms:created>
  <dcterms:modified xsi:type="dcterms:W3CDTF">2017-08-23T12:26:39Z</dcterms:modified>
</cp:coreProperties>
</file>